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9"/>
  </p:notesMasterIdLst>
  <p:handoutMasterIdLst>
    <p:handoutMasterId r:id="rId30"/>
  </p:handoutMasterIdLst>
  <p:sldIdLst>
    <p:sldId id="267" r:id="rId3"/>
    <p:sldId id="270" r:id="rId4"/>
    <p:sldId id="268" r:id="rId5"/>
    <p:sldId id="271" r:id="rId6"/>
    <p:sldId id="269" r:id="rId7"/>
    <p:sldId id="273" r:id="rId8"/>
    <p:sldId id="274" r:id="rId9"/>
    <p:sldId id="275" r:id="rId10"/>
    <p:sldId id="276" r:id="rId11"/>
    <p:sldId id="277" r:id="rId12"/>
    <p:sldId id="280" r:id="rId13"/>
    <p:sldId id="278" r:id="rId14"/>
    <p:sldId id="279" r:id="rId15"/>
    <p:sldId id="281" r:id="rId16"/>
    <p:sldId id="282" r:id="rId17"/>
    <p:sldId id="283" r:id="rId18"/>
    <p:sldId id="284" r:id="rId19"/>
    <p:sldId id="285" r:id="rId20"/>
    <p:sldId id="287" r:id="rId21"/>
    <p:sldId id="286" r:id="rId22"/>
    <p:sldId id="288" r:id="rId23"/>
    <p:sldId id="291" r:id="rId24"/>
    <p:sldId id="292" r:id="rId25"/>
    <p:sldId id="289" r:id="rId26"/>
    <p:sldId id="290" r:id="rId27"/>
    <p:sldId id="293" r:id="rId2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>
        <p:scale>
          <a:sx n="75" d="100"/>
          <a:sy n="75" d="100"/>
        </p:scale>
        <p:origin x="463" y="3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notesViewPr>
    <p:cSldViewPr snapToGrid="0">
      <p:cViewPr varScale="1">
        <p:scale>
          <a:sx n="89" d="100"/>
          <a:sy n="89" d="100"/>
        </p:scale>
        <p:origin x="30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3A6BF7-642C-4035-AC00-ABE938384CA4}" type="datetime1">
              <a:rPr lang="it-IT" smtClean="0"/>
              <a:t>21/02/2022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1B91B-2646-4814-A5BA-7BF0A318929C}" type="datetime1">
              <a:rPr lang="it-IT" smtClean="0"/>
              <a:pPr/>
              <a:t>21/02/2022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465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887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imo piano di conchiglie variopi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2240261"/>
            <a:ext cx="12188952" cy="462418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2158337" y="4923862"/>
            <a:ext cx="9601200" cy="9141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cap="none" baseline="0">
                <a:solidFill>
                  <a:schemeClr val="bg1"/>
                </a:solidFill>
                <a:latin typeface="Chianti XBd OSF BT" panose="020C0803030509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Modificare lo stile del sottotitolo dello schema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A78FFCD-EBD5-44DA-9C36-81039AB5D3B4}"/>
              </a:ext>
            </a:extLst>
          </p:cNvPr>
          <p:cNvGrpSpPr/>
          <p:nvPr userDrawn="1"/>
        </p:nvGrpSpPr>
        <p:grpSpPr>
          <a:xfrm flipV="1">
            <a:off x="-25643" y="0"/>
            <a:ext cx="12240113" cy="4093932"/>
            <a:chOff x="-4585" y="2764068"/>
            <a:chExt cx="12240113" cy="4093932"/>
          </a:xfrm>
        </p:grpSpPr>
        <p:sp useBgFill="1">
          <p:nvSpPr>
            <p:cNvPr id="7" name="Rettangolo 6"/>
            <p:cNvSpPr/>
            <p:nvPr/>
          </p:nvSpPr>
          <p:spPr bwMode="white">
            <a:xfrm>
              <a:off x="0" y="3074521"/>
              <a:ext cx="12201888" cy="3783479"/>
            </a:xfrm>
            <a:custGeom>
              <a:avLst/>
              <a:gdLst/>
              <a:ahLst/>
              <a:cxnLst/>
              <a:rect l="l" t="t" r="r" b="b"/>
              <a:pathLst>
                <a:path w="12201888" h="3783479">
                  <a:moveTo>
                    <a:pt x="12201888" y="0"/>
                  </a:moveTo>
                  <a:cubicBezTo>
                    <a:pt x="12200429" y="1116741"/>
                    <a:pt x="12191467" y="2278498"/>
                    <a:pt x="12188825" y="3404540"/>
                  </a:cubicBezTo>
                  <a:lnTo>
                    <a:pt x="12188825" y="3554879"/>
                  </a:lnTo>
                  <a:lnTo>
                    <a:pt x="12188825" y="3690879"/>
                  </a:lnTo>
                  <a:lnTo>
                    <a:pt x="12188825" y="3707279"/>
                  </a:lnTo>
                  <a:lnTo>
                    <a:pt x="12188825" y="3783479"/>
                  </a:lnTo>
                  <a:lnTo>
                    <a:pt x="0" y="3783479"/>
                  </a:lnTo>
                  <a:lnTo>
                    <a:pt x="0" y="3707279"/>
                  </a:lnTo>
                  <a:lnTo>
                    <a:pt x="0" y="3554879"/>
                  </a:lnTo>
                  <a:lnTo>
                    <a:pt x="0" y="641399"/>
                  </a:lnTo>
                  <a:cubicBezTo>
                    <a:pt x="3601335" y="-419044"/>
                    <a:pt x="9102102" y="1605485"/>
                    <a:pt x="1220188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12235" y="29698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2" name="Figura a mano libera 11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4294" y="696921"/>
            <a:ext cx="9601200" cy="16252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b">
            <a:normAutofit/>
          </a:bodyPr>
          <a:lstStyle>
            <a:lvl1pPr algn="r">
              <a:lnSpc>
                <a:spcPct val="80000"/>
              </a:lnSpc>
              <a:defRPr sz="6000">
                <a:latin typeface="Copperplate Gothic Bold" panose="020E0705020206020404" pitchFamily="34" charset="0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1277FC5B-6F7F-4989-9FB0-75F60EA36A84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7FECC01E-A385-4232-A246-2AFEF0C02605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E761DC21-733F-49CB-945F-8E347A3410D2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338F436-D143-49BC-8AC8-CE188B7CEA1C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AF7AA83A-F709-4494-8F89-5D8793B06850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imo piano di conchiglie variopi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2240261"/>
            <a:ext cx="12188952" cy="462418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2158337" y="4923862"/>
            <a:ext cx="9601200" cy="9141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cap="none" baseline="0">
                <a:solidFill>
                  <a:schemeClr val="bg1"/>
                </a:solidFill>
                <a:latin typeface="Chianti XBd OSF BT" panose="020C0803030509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Modificare lo stile del sottotitolo dello schema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A78FFCD-EBD5-44DA-9C36-81039AB5D3B4}"/>
              </a:ext>
            </a:extLst>
          </p:cNvPr>
          <p:cNvGrpSpPr/>
          <p:nvPr userDrawn="1"/>
        </p:nvGrpSpPr>
        <p:grpSpPr>
          <a:xfrm flipV="1">
            <a:off x="-25643" y="0"/>
            <a:ext cx="12240113" cy="4093932"/>
            <a:chOff x="-4585" y="2764068"/>
            <a:chExt cx="12240113" cy="4093932"/>
          </a:xfrm>
        </p:grpSpPr>
        <p:sp useBgFill="1">
          <p:nvSpPr>
            <p:cNvPr id="7" name="Rettangolo 6"/>
            <p:cNvSpPr/>
            <p:nvPr/>
          </p:nvSpPr>
          <p:spPr bwMode="white">
            <a:xfrm>
              <a:off x="0" y="3074521"/>
              <a:ext cx="12201888" cy="3783479"/>
            </a:xfrm>
            <a:custGeom>
              <a:avLst/>
              <a:gdLst/>
              <a:ahLst/>
              <a:cxnLst/>
              <a:rect l="l" t="t" r="r" b="b"/>
              <a:pathLst>
                <a:path w="12201888" h="3783479">
                  <a:moveTo>
                    <a:pt x="12201888" y="0"/>
                  </a:moveTo>
                  <a:cubicBezTo>
                    <a:pt x="12200429" y="1116741"/>
                    <a:pt x="12191467" y="2278498"/>
                    <a:pt x="12188825" y="3404540"/>
                  </a:cubicBezTo>
                  <a:lnTo>
                    <a:pt x="12188825" y="3554879"/>
                  </a:lnTo>
                  <a:lnTo>
                    <a:pt x="12188825" y="3690879"/>
                  </a:lnTo>
                  <a:lnTo>
                    <a:pt x="12188825" y="3707279"/>
                  </a:lnTo>
                  <a:lnTo>
                    <a:pt x="12188825" y="3783479"/>
                  </a:lnTo>
                  <a:lnTo>
                    <a:pt x="0" y="3783479"/>
                  </a:lnTo>
                  <a:lnTo>
                    <a:pt x="0" y="3707279"/>
                  </a:lnTo>
                  <a:lnTo>
                    <a:pt x="0" y="3554879"/>
                  </a:lnTo>
                  <a:lnTo>
                    <a:pt x="0" y="641399"/>
                  </a:lnTo>
                  <a:cubicBezTo>
                    <a:pt x="3601335" y="-419044"/>
                    <a:pt x="9102102" y="1605485"/>
                    <a:pt x="1220188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12235" y="29698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2" name="Figura a mano libera 11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4294" y="696921"/>
            <a:ext cx="9601200" cy="1625279"/>
          </a:xfrm>
        </p:spPr>
        <p:txBody>
          <a:bodyPr rtlCol="0" anchor="b">
            <a:normAutofit/>
          </a:bodyPr>
          <a:lstStyle>
            <a:lvl1pPr algn="r">
              <a:lnSpc>
                <a:spcPct val="80000"/>
              </a:lnSpc>
              <a:defRPr sz="6000">
                <a:latin typeface="Copperplate Gothic Bold" panose="020E0705020206020404" pitchFamily="34" charset="0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565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6pPr>
              <a:defRPr/>
            </a:lvl6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4641E91E-3A06-4105-AC13-B8C313C55DDF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475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9A27D89-260F-413B-89BB-02DE67620921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035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 rtlCol="0"/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F5B4EEE6-7232-49E2-B8F9-77E0BEC65ED4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0513F29E-967E-4B69-BEAA-E3504E43784D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19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DD04E448-531B-4882-A8AB-C920A5DA96EC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767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rimo piano di conchiglie variopi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2240261"/>
            <a:ext cx="12188952" cy="4624183"/>
          </a:xfrm>
          <a:prstGeom prst="rect">
            <a:avLst/>
          </a:prstGeom>
        </p:spPr>
      </p:pic>
      <p:pic>
        <p:nvPicPr>
          <p:cNvPr id="8" name="Immagine 7" descr="Immagine che contiene fotografia, diverso, edificio, mostrando&#10;&#10;Descrizione generata con affidabilità molto elevata">
            <a:extLst>
              <a:ext uri="{FF2B5EF4-FFF2-40B4-BE49-F238E27FC236}">
                <a16:creationId xmlns:a16="http://schemas.microsoft.com/office/drawing/2014/main" id="{09038D8C-4019-4008-A156-D99B4B1402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721635"/>
            <a:ext cx="12243462" cy="6202357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2158337" y="4923862"/>
            <a:ext cx="9601200" cy="9141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0" cap="none" baseline="0">
                <a:solidFill>
                  <a:schemeClr val="bg1"/>
                </a:solidFill>
                <a:latin typeface="Chianti XBd OSF BT" panose="020C0803030509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Modificare lo stile del sottotitolo dello schema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A78FFCD-EBD5-44DA-9C36-81039AB5D3B4}"/>
              </a:ext>
            </a:extLst>
          </p:cNvPr>
          <p:cNvGrpSpPr/>
          <p:nvPr userDrawn="1"/>
        </p:nvGrpSpPr>
        <p:grpSpPr>
          <a:xfrm flipV="1">
            <a:off x="-25643" y="0"/>
            <a:ext cx="12240113" cy="3429000"/>
            <a:chOff x="-4585" y="2764068"/>
            <a:chExt cx="12240113" cy="4093932"/>
          </a:xfrm>
        </p:grpSpPr>
        <p:sp useBgFill="1">
          <p:nvSpPr>
            <p:cNvPr id="7" name="Rettangolo 6"/>
            <p:cNvSpPr/>
            <p:nvPr/>
          </p:nvSpPr>
          <p:spPr bwMode="white">
            <a:xfrm>
              <a:off x="0" y="3074521"/>
              <a:ext cx="12201888" cy="3783479"/>
            </a:xfrm>
            <a:custGeom>
              <a:avLst/>
              <a:gdLst/>
              <a:ahLst/>
              <a:cxnLst/>
              <a:rect l="l" t="t" r="r" b="b"/>
              <a:pathLst>
                <a:path w="12201888" h="3783479">
                  <a:moveTo>
                    <a:pt x="12201888" y="0"/>
                  </a:moveTo>
                  <a:cubicBezTo>
                    <a:pt x="12200429" y="1116741"/>
                    <a:pt x="12191467" y="2278498"/>
                    <a:pt x="12188825" y="3404540"/>
                  </a:cubicBezTo>
                  <a:lnTo>
                    <a:pt x="12188825" y="3554879"/>
                  </a:lnTo>
                  <a:lnTo>
                    <a:pt x="12188825" y="3690879"/>
                  </a:lnTo>
                  <a:lnTo>
                    <a:pt x="12188825" y="3707279"/>
                  </a:lnTo>
                  <a:lnTo>
                    <a:pt x="12188825" y="3783479"/>
                  </a:lnTo>
                  <a:lnTo>
                    <a:pt x="0" y="3783479"/>
                  </a:lnTo>
                  <a:lnTo>
                    <a:pt x="0" y="3707279"/>
                  </a:lnTo>
                  <a:lnTo>
                    <a:pt x="0" y="3554879"/>
                  </a:lnTo>
                  <a:lnTo>
                    <a:pt x="0" y="641399"/>
                  </a:lnTo>
                  <a:cubicBezTo>
                    <a:pt x="3601335" y="-419044"/>
                    <a:pt x="9102102" y="1605485"/>
                    <a:pt x="1220188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12235" y="29698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2" name="Figura a mano libera 11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4294" y="696921"/>
            <a:ext cx="9601200" cy="16252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b">
            <a:normAutofit/>
          </a:bodyPr>
          <a:lstStyle>
            <a:lvl1pPr algn="r">
              <a:lnSpc>
                <a:spcPct val="80000"/>
              </a:lnSpc>
              <a:defRPr sz="6000">
                <a:latin typeface="Copperplate Gothic Bold" panose="020E0705020206020404" pitchFamily="34" charset="0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192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58BCC966-28D2-42B9-988A-1B5601218C34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507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1277FC5B-6F7F-4989-9FB0-75F60EA36A84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538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7FECC01E-A385-4232-A246-2AFEF0C02605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39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E761DC21-733F-49CB-945F-8E347A3410D2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56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338F436-D143-49BC-8AC8-CE188B7CEA1C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53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AF7AA83A-F709-4494-8F89-5D8793B06850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674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D6E7C51-88B6-4596-9CED-F17FE1F82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" y="0"/>
            <a:ext cx="3349037" cy="22346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8095" y="288174"/>
            <a:ext cx="8420792" cy="1219200"/>
          </a:xfrm>
        </p:spPr>
        <p:txBody>
          <a:bodyPr rtlCol="0" anchor="ctr"/>
          <a:lstStyle>
            <a:lvl1pPr algn="r">
              <a:defRPr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00901" y="1951222"/>
            <a:ext cx="7677986" cy="4430683"/>
          </a:xfrm>
        </p:spPr>
        <p:txBody>
          <a:bodyPr rtlCol="0"/>
          <a:lstStyle>
            <a:lvl1pPr marL="324000" indent="-324000" rtl="0">
              <a:lnSpc>
                <a:spcPts val="2800"/>
              </a:lnSpc>
              <a:spcBef>
                <a:spcPts val="900"/>
              </a:spcBef>
              <a:defRPr/>
            </a:lvl1pPr>
            <a:lvl2pPr>
              <a:lnSpc>
                <a:spcPts val="2600"/>
              </a:lnSpc>
              <a:spcBef>
                <a:spcPts val="400"/>
              </a:spcBef>
              <a:defRPr/>
            </a:lvl2pPr>
            <a:lvl6pPr>
              <a:defRPr/>
            </a:lvl6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D6E7C51-88B6-4596-9CED-F17FE1F82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" y="0"/>
            <a:ext cx="2217198" cy="273084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8095" y="288174"/>
            <a:ext cx="8420792" cy="1219200"/>
          </a:xfrm>
        </p:spPr>
        <p:txBody>
          <a:bodyPr rtlCol="0" anchor="ctr"/>
          <a:lstStyle>
            <a:lvl1pPr algn="r">
              <a:defRPr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00901" y="1951222"/>
            <a:ext cx="7677986" cy="4430683"/>
          </a:xfrm>
        </p:spPr>
        <p:txBody>
          <a:bodyPr rtlCol="0"/>
          <a:lstStyle>
            <a:lvl1pPr marL="324000" indent="-324000" rtl="0">
              <a:lnSpc>
                <a:spcPts val="2800"/>
              </a:lnSpc>
              <a:spcBef>
                <a:spcPts val="900"/>
              </a:spcBef>
              <a:defRPr/>
            </a:lvl1pPr>
            <a:lvl2pPr>
              <a:lnSpc>
                <a:spcPts val="2600"/>
              </a:lnSpc>
              <a:spcBef>
                <a:spcPts val="400"/>
              </a:spcBef>
              <a:defRPr/>
            </a:lvl2pPr>
            <a:lvl6pPr>
              <a:defRPr/>
            </a:lvl6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8572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1759" y="371302"/>
            <a:ext cx="9091150" cy="12192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64923" y="1942909"/>
            <a:ext cx="7677986" cy="4430683"/>
          </a:xfrm>
        </p:spPr>
        <p:txBody>
          <a:bodyPr rtlCol="0"/>
          <a:lstStyle>
            <a:lvl1pPr rtl="0">
              <a:defRPr/>
            </a:lvl1pPr>
            <a:lvl6pPr>
              <a:defRPr/>
            </a:lvl6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pic>
        <p:nvPicPr>
          <p:cNvPr id="10" name="Immagine 9" descr="Immagine che contiene interni, vaso, tavolo, parete&#10;&#10;Descrizione generata con affidabilità elevata">
            <a:extLst>
              <a:ext uri="{FF2B5EF4-FFF2-40B4-BE49-F238E27FC236}">
                <a16:creationId xmlns:a16="http://schemas.microsoft.com/office/drawing/2014/main" id="{90E6409A-D8F4-4D66-95FD-B60C324C9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4" y="260967"/>
            <a:ext cx="1955492" cy="24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39A27D89-260F-413B-89BB-02DE67620921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 rtlCol="0"/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F5B4EEE6-7232-49E2-B8F9-77E0BEC65ED4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0513F29E-967E-4B69-BEAA-E3504E43784D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DD04E448-531B-4882-A8AB-C920A5DA96EC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58BCC966-28D2-42B9-988A-1B5601218C34}" type="datetime1">
              <a:rPr lang="it-IT" noProof="0" smtClean="0"/>
              <a:t>21/02/2022</a:t>
            </a:fld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igura a mano libera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884015" y="288174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07229" y="1942909"/>
            <a:ext cx="7677986" cy="443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50" r:id="rId3"/>
    <p:sldLayoutId id="2147483678" r:id="rId4"/>
    <p:sldLayoutId id="2147483676" r:id="rId5"/>
    <p:sldLayoutId id="214748365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3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Copperplate Gothic Bold" panose="020E0705020206020404" pitchFamily="34" charset="0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7030A0"/>
        </a:buClr>
        <a:buSzPct val="90000"/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4">
            <a:lumMod val="75000"/>
          </a:schemeClr>
        </a:buClr>
        <a:buSzPct val="8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igura a mano libera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0" name="Figura a mano libera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  <p:sp>
          <p:nvSpPr>
            <p:cNvPr id="11" name="Figura a mano libera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884015" y="288174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07229" y="1942909"/>
            <a:ext cx="7677986" cy="443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87859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Copperplate Gothic Bold" panose="020E0705020206020404" pitchFamily="34" charset="0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7030A0"/>
        </a:buClr>
        <a:buSzPct val="90000"/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4">
            <a:lumMod val="75000"/>
          </a:schemeClr>
        </a:buClr>
        <a:buSzPct val="8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Chianti Win95BT" panose="020C0502030509020204" pitchFamily="34" charset="0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9">
            <a:extLst>
              <a:ext uri="{FF2B5EF4-FFF2-40B4-BE49-F238E27FC236}">
                <a16:creationId xmlns:a16="http://schemas.microsoft.com/office/drawing/2014/main" id="{3C1EF316-94D0-4F50-BADC-B6B426BB38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15948" y="437429"/>
            <a:ext cx="9601200" cy="1391371"/>
          </a:xfrm>
        </p:spPr>
        <p:txBody>
          <a:bodyPr rtlCol="0">
            <a:normAutofit/>
          </a:bodyPr>
          <a:lstStyle/>
          <a:p>
            <a:pPr algn="ctr" rtl="0"/>
            <a:r>
              <a:rPr lang="it-IT" dirty="0">
                <a:solidFill>
                  <a:srgbClr val="0070C0"/>
                </a:solidFill>
              </a:rPr>
              <a:t>* Presenza </a:t>
            </a:r>
            <a:r>
              <a:rPr lang="it-IT" dirty="0">
                <a:solidFill>
                  <a:srgbClr val="00B050"/>
                </a:solidFill>
              </a:rPr>
              <a:t>* Ascolto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1550EC9-0908-47BA-A37D-F5DABDD1B83E}"/>
              </a:ext>
            </a:extLst>
          </p:cNvPr>
          <p:cNvSpPr txBox="1">
            <a:spLocks/>
          </p:cNvSpPr>
          <p:nvPr/>
        </p:nvSpPr>
        <p:spPr>
          <a:xfrm>
            <a:off x="0" y="160639"/>
            <a:ext cx="11601974" cy="10008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 sz="6000" kern="1200">
                <a:solidFill>
                  <a:schemeClr val="accent1"/>
                </a:solidFill>
                <a:latin typeface="Copperplate Gothic Bold" panose="020E07050202060204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7200" dirty="0">
                <a:solidFill>
                  <a:srgbClr val="C00000"/>
                </a:solidFill>
              </a:rPr>
              <a:t>Grazie</a:t>
            </a:r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A40ED5D-60E8-48A6-A138-512FCFC1FF72}"/>
              </a:ext>
            </a:extLst>
          </p:cNvPr>
          <p:cNvSpPr txBox="1">
            <a:spLocks/>
          </p:cNvSpPr>
          <p:nvPr/>
        </p:nvSpPr>
        <p:spPr>
          <a:xfrm>
            <a:off x="157563" y="1673600"/>
            <a:ext cx="11601974" cy="9141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 sz="6000" kern="1200">
                <a:solidFill>
                  <a:schemeClr val="accent1"/>
                </a:solidFill>
                <a:latin typeface="Copperplate Gothic Bold" panose="020E07050202060204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* Insegnamenti </a:t>
            </a:r>
          </a:p>
        </p:txBody>
      </p:sp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25" y="0"/>
            <a:ext cx="8336826" cy="166304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dirty="0"/>
              <a:t>3. LOTTA PER LA LIBERTÀ</a:t>
            </a:r>
            <a:br>
              <a:rPr lang="it-IT" dirty="0"/>
            </a:br>
            <a:r>
              <a:rPr lang="it-IT" dirty="0"/>
              <a:t>insieme al popolo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"Io sarò con Te"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(Es. 3,12</a:t>
            </a:r>
            <a:r>
              <a:rPr lang="it-IT" sz="2400" b="0" i="1" dirty="0">
                <a:solidFill>
                  <a:srgbClr val="0070C0"/>
                </a:solidFill>
                <a:latin typeface="Century751 No2 BT" pitchFamily="2" charset="0"/>
              </a:rPr>
              <a:t>)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"Io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vi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sottrarrò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 ai lavori forzati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e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vi riscatterò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dalla schiavitù...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voglio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liberarvi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 con la mia forza"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(Es. 6,6)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"È stato come un'aquila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che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insegna ai piccoli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il volo: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vola sopra il nido, stende le sue ali,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li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aiuta e li sostiene"</a:t>
            </a:r>
            <a:r>
              <a:rPr lang="it-IT" sz="2400" b="0" i="1" dirty="0">
                <a:solidFill>
                  <a:srgbClr val="C00000"/>
                </a:solidFill>
                <a:latin typeface="Century751 SeBd BT" pitchFamily="2" charset="0"/>
              </a:rPr>
              <a:t>(</a:t>
            </a:r>
            <a:r>
              <a:rPr lang="it-IT" sz="2400" b="0" i="1" dirty="0" err="1">
                <a:solidFill>
                  <a:srgbClr val="0070C0"/>
                </a:solidFill>
                <a:latin typeface="Century751 SeBd BT" pitchFamily="2" charset="0"/>
              </a:rPr>
              <a:t>Dt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. 32,11)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6376" r="1411" b="14495"/>
          <a:stretch/>
        </p:blipFill>
        <p:spPr>
          <a:xfrm>
            <a:off x="5527963" y="1245648"/>
            <a:ext cx="5735782" cy="55793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3335481" cy="32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25" y="0"/>
            <a:ext cx="8336826" cy="166304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dirty="0"/>
              <a:t>3. LOTTA PER LA LIBERTÀ</a:t>
            </a:r>
            <a:br>
              <a:rPr lang="it-IT" dirty="0"/>
            </a:br>
            <a:r>
              <a:rPr lang="it-IT" dirty="0"/>
              <a:t>insieme al popolo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La libertà è un itinerario faticoso,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è una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conquista</a:t>
            </a: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 fatta a caro prezzo.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Lo sforzo di Dio che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si assume la lotta in prima persona, indica insieme l'impegno di Dio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a fianco dell'uomo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e l'incalcolabile valore di questa libertà, che è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libertà dell'uomo totale.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3335481" cy="32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it-IT" sz="4400" dirty="0">
                <a:solidFill>
                  <a:srgbClr val="002060"/>
                </a:solidFill>
              </a:rPr>
              <a:t>ecco l’</a:t>
            </a:r>
            <a:r>
              <a:rPr lang="it-IT" sz="4400" dirty="0" err="1">
                <a:solidFill>
                  <a:srgbClr val="002060"/>
                </a:solidFill>
              </a:rPr>
              <a:t>attegiamento</a:t>
            </a:r>
            <a:br>
              <a:rPr lang="it-IT" sz="4400" dirty="0">
                <a:solidFill>
                  <a:srgbClr val="002060"/>
                </a:solidFill>
              </a:rPr>
            </a:br>
            <a:r>
              <a:rPr lang="it-IT" sz="4400" dirty="0">
                <a:solidFill>
                  <a:srgbClr val="002060"/>
                </a:solidFill>
              </a:rPr>
              <a:t>di </a:t>
            </a:r>
            <a:r>
              <a:rPr lang="it-IT" dirty="0"/>
              <a:t>Don Bosco 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006" y="2109355"/>
            <a:ext cx="7097880" cy="4272550"/>
          </a:xfrm>
        </p:spPr>
        <p:txBody>
          <a:bodyPr>
            <a:normAutofit/>
          </a:bodyPr>
          <a:lstStyle/>
          <a:p>
            <a:r>
              <a:rPr lang="it-IT" dirty="0"/>
              <a:t>Si </a:t>
            </a:r>
            <a:r>
              <a:rPr lang="it-IT" dirty="0">
                <a:latin typeface="Chianti XBd BT" panose="020C0803030509020204" pitchFamily="34" charset="0"/>
              </a:rPr>
              <a:t>colloca</a:t>
            </a:r>
            <a:r>
              <a:rPr lang="it-IT" dirty="0"/>
              <a:t> </a:t>
            </a:r>
            <a:r>
              <a:rPr lang="it-IT" dirty="0">
                <a:latin typeface="Chianti XBd BT" panose="020C0803030509020204" pitchFamily="34" charset="0"/>
              </a:rPr>
              <a:t>accanto</a:t>
            </a:r>
            <a:r>
              <a:rPr lang="it-IT" dirty="0"/>
              <a:t> al ragazzo,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si mette dalla </a:t>
            </a:r>
            <a:r>
              <a:rPr lang="it-IT" dirty="0">
                <a:latin typeface="Chianti XBd BT" panose="020C0803030509020204" pitchFamily="34" charset="0"/>
              </a:rPr>
              <a:t>sua parte</a:t>
            </a:r>
            <a:r>
              <a:rPr lang="it-IT" dirty="0"/>
              <a:t>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>
                <a:latin typeface="Chianti XBd BT" panose="020C0803030509020204" pitchFamily="34" charset="0"/>
              </a:rPr>
              <a:t>cammina insieme </a:t>
            </a:r>
            <a:r>
              <a:rPr lang="it-IT" dirty="0"/>
              <a:t>a lui </a:t>
            </a:r>
            <a:br>
              <a:rPr lang="it-IT" dirty="0"/>
            </a:br>
            <a:r>
              <a:rPr lang="it-IT" dirty="0"/>
              <a:t>nell'amicizia e nell'affetto,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per </a:t>
            </a:r>
            <a:r>
              <a:rPr lang="it-IT" dirty="0">
                <a:latin typeface="Chianti XBd BT" panose="020C0803030509020204" pitchFamily="34" charset="0"/>
              </a:rPr>
              <a:t>ricordare</a:t>
            </a:r>
            <a:r>
              <a:rPr lang="it-IT" dirty="0"/>
              <a:t> il bene, aiutare,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>
                <a:latin typeface="Chianti XBd BT" panose="020C0803030509020204" pitchFamily="34" charset="0"/>
              </a:rPr>
              <a:t>incoraggiare</a:t>
            </a:r>
            <a:r>
              <a:rPr lang="it-IT" dirty="0"/>
              <a:t>, combattere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insieme.</a:t>
            </a:r>
          </a:p>
          <a:p>
            <a:r>
              <a:rPr lang="it-IT" dirty="0"/>
              <a:t>"Io per voi studio, per voi lavoro, </a:t>
            </a:r>
            <a:br>
              <a:rPr lang="it-IT" dirty="0"/>
            </a:br>
            <a:r>
              <a:rPr lang="it-IT" dirty="0"/>
              <a:t>per voi...</a:t>
            </a:r>
          </a:p>
          <a:p>
            <a:r>
              <a:rPr lang="it-IT" dirty="0"/>
              <a:t>Ma quante difficoltà....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53" y="1311663"/>
            <a:ext cx="4067674" cy="55463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3300072"/>
            <a:ext cx="2609379" cy="3557928"/>
          </a:xfrm>
          <a:prstGeom prst="rect">
            <a:avLst/>
          </a:prstGeom>
        </p:spPr>
      </p:pic>
      <p:pic>
        <p:nvPicPr>
          <p:cNvPr id="3" name="Immagine 2" descr="Immagine che contiene interni, edificio, parete, fotografia&#10;&#10;Descrizione generata con affidabilità molto elevata">
            <a:extLst>
              <a:ext uri="{FF2B5EF4-FFF2-40B4-BE49-F238E27FC236}">
                <a16:creationId xmlns:a16="http://schemas.microsoft.com/office/drawing/2014/main" id="{9564AE83-E81B-48F3-8A3F-AC67C5111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2895505"/>
            <a:ext cx="2691246" cy="39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it-IT" dirty="0">
                <a:solidFill>
                  <a:srgbClr val="002060"/>
                </a:solidFill>
              </a:rPr>
              <a:t>ecco l’</a:t>
            </a:r>
            <a:r>
              <a:rPr lang="it-IT" dirty="0" err="1">
                <a:solidFill>
                  <a:srgbClr val="002060"/>
                </a:solidFill>
              </a:rPr>
              <a:t>attegiamento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di </a:t>
            </a:r>
            <a:r>
              <a:rPr lang="it-IT" dirty="0"/>
              <a:t>Don Bosco 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1894114"/>
            <a:ext cx="7421187" cy="4487791"/>
          </a:xfrm>
        </p:spPr>
        <p:txBody>
          <a:bodyPr>
            <a:normAutofit/>
          </a:bodyPr>
          <a:lstStyle/>
          <a:p>
            <a:r>
              <a:rPr lang="it-IT" dirty="0"/>
              <a:t>Prende i ragazzi </a:t>
            </a:r>
            <a:r>
              <a:rPr lang="it-IT" dirty="0">
                <a:latin typeface="Chianti XBd BT" panose="020C0803030509020204" pitchFamily="34" charset="0"/>
              </a:rPr>
              <a:t>come sono</a:t>
            </a:r>
            <a:r>
              <a:rPr lang="it-IT" dirty="0"/>
              <a:t>. </a:t>
            </a:r>
          </a:p>
          <a:p>
            <a:r>
              <a:rPr lang="it-IT" dirty="0"/>
              <a:t>Li </a:t>
            </a:r>
            <a:r>
              <a:rPr lang="it-IT" dirty="0">
                <a:latin typeface="Chianti XBd BT" panose="020C0803030509020204" pitchFamily="34" charset="0"/>
              </a:rPr>
              <a:t>accompagna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con </a:t>
            </a:r>
            <a:r>
              <a:rPr lang="it-IT" dirty="0">
                <a:latin typeface="Chianti XBd BT" panose="020C0803030509020204" pitchFamily="34" charset="0"/>
              </a:rPr>
              <a:t>gradualità</a:t>
            </a:r>
            <a:r>
              <a:rPr lang="it-IT" dirty="0"/>
              <a:t> e progressione </a:t>
            </a:r>
            <a:br>
              <a:rPr lang="it-IT" dirty="0"/>
            </a:br>
            <a:r>
              <a:rPr lang="it-IT" dirty="0"/>
              <a:t>e cerca di individuare in ogni situazione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il passo successivo da compiere. </a:t>
            </a:r>
          </a:p>
          <a:p>
            <a:pPr marL="717550" lvl="1" indent="-354013">
              <a:spcBef>
                <a:spcPts val="0"/>
              </a:spcBef>
            </a:pPr>
            <a:r>
              <a:rPr lang="it-IT" sz="2000" i="1" dirty="0"/>
              <a:t>(e questa è la caratteristica della vera pedagogia) </a:t>
            </a:r>
          </a:p>
          <a:p>
            <a:r>
              <a:rPr lang="it-IT" dirty="0"/>
              <a:t>Per liberarli dalla loro schiavitù </a:t>
            </a:r>
            <a:br>
              <a:rPr lang="it-IT" dirty="0"/>
            </a:br>
            <a:r>
              <a:rPr lang="it-IT" dirty="0"/>
              <a:t>fonda </a:t>
            </a:r>
            <a:r>
              <a:rPr lang="it-IT" dirty="0">
                <a:latin typeface="Chianti XBd BT" panose="020C0803030509020204" pitchFamily="34" charset="0"/>
              </a:rPr>
              <a:t>scuole professionali </a:t>
            </a:r>
            <a:br>
              <a:rPr lang="it-IT" dirty="0"/>
            </a:br>
            <a:r>
              <a:rPr lang="it-IT" dirty="0"/>
              <a:t>e li prepara ad inserirsi </a:t>
            </a:r>
            <a:br>
              <a:rPr lang="it-IT" dirty="0"/>
            </a:br>
            <a:r>
              <a:rPr lang="it-IT" dirty="0"/>
              <a:t>nel mondo del lavoro.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94" y="1560881"/>
            <a:ext cx="7309492" cy="48210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977"/>
            <a:ext cx="3886200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25" y="0"/>
            <a:ext cx="8336826" cy="142355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dirty="0"/>
              <a:t>4. </a:t>
            </a:r>
            <a:r>
              <a:rPr lang="it-IT" sz="4400" dirty="0">
                <a:solidFill>
                  <a:srgbClr val="C00000"/>
                </a:solidFill>
              </a:rPr>
              <a:t>il rito pasquale:</a:t>
            </a:r>
            <a:br>
              <a:rPr lang="it-IT" dirty="0"/>
            </a:br>
            <a:r>
              <a:rPr lang="it-IT" dirty="0"/>
              <a:t>Il memoriale della libertà: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055" y="2182091"/>
            <a:ext cx="7597832" cy="4199814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"Il Signore li ha guidati da solo,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non c'era con Lui nessun altro Dio 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(Dt.32,12)</a:t>
            </a:r>
            <a:endParaRPr lang="it-IT" b="0" i="1" dirty="0">
              <a:solidFill>
                <a:srgbClr val="0070C0"/>
              </a:solidFill>
              <a:latin typeface="Century751 SeBd BT" pitchFamily="2" charset="0"/>
            </a:endParaRP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Dio ordina di celebrare la Pasqua: "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Rivivrete questo giorno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celebrando una festa in onore del Signore"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(Es. 12,14).</a:t>
            </a:r>
            <a:endParaRPr lang="it-IT" b="0" i="1" dirty="0">
              <a:solidFill>
                <a:srgbClr val="0070C0"/>
              </a:solidFill>
              <a:latin typeface="Century751 SeBd B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04" y="1559368"/>
            <a:ext cx="7500947" cy="49006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977"/>
            <a:ext cx="3814354" cy="25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</a:t>
            </a:r>
            <a:r>
              <a:rPr lang="it-IT" sz="4400" dirty="0">
                <a:solidFill>
                  <a:srgbClr val="002060"/>
                </a:solidFill>
              </a:rPr>
              <a:t>fonda </a:t>
            </a:r>
            <a:br>
              <a:rPr lang="it-IT" sz="4400" dirty="0">
                <a:solidFill>
                  <a:srgbClr val="002060"/>
                </a:solidFill>
              </a:rPr>
            </a:br>
            <a:r>
              <a:rPr lang="it-IT" sz="4400" dirty="0">
                <a:solidFill>
                  <a:srgbClr val="002060"/>
                </a:solidFill>
              </a:rPr>
              <a:t>tutta la sua pedagogia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2335551"/>
            <a:ext cx="7421187" cy="40463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Don Bosco fonda tutta la sua pedagogia: </a:t>
            </a:r>
          </a:p>
          <a:p>
            <a:r>
              <a:rPr lang="it-IT" dirty="0"/>
              <a:t>oltre che sull'amorevolezza e la ragione, </a:t>
            </a:r>
          </a:p>
          <a:p>
            <a:r>
              <a:rPr lang="it-IT" dirty="0"/>
              <a:t>sulla </a:t>
            </a:r>
            <a:r>
              <a:rPr lang="it-IT" dirty="0">
                <a:latin typeface="Chianti XBd BT" panose="020C0803030509020204" pitchFamily="34" charset="0"/>
              </a:rPr>
              <a:t>religione</a:t>
            </a:r>
            <a:r>
              <a:rPr lang="it-IT" dirty="0"/>
              <a:t>: </a:t>
            </a:r>
          </a:p>
          <a:p>
            <a:pPr lvl="1"/>
            <a:r>
              <a:rPr lang="it-IT" dirty="0"/>
              <a:t>vita sacramentale: Confessione e Comunione:</a:t>
            </a:r>
          </a:p>
          <a:p>
            <a:r>
              <a:rPr lang="it-IT" dirty="0"/>
              <a:t>"La frequente confessione e la frequente comunione, la Messa,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>
                <a:latin typeface="Chianti XBd BT" panose="020C0803030509020204" pitchFamily="34" charset="0"/>
              </a:rPr>
              <a:t>sono le colonne </a:t>
            </a:r>
            <a:r>
              <a:rPr lang="it-IT" dirty="0"/>
              <a:t>che devono reggere tutto l'edificio educativo".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52" y="1423183"/>
            <a:ext cx="7375039" cy="49587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" y="3595712"/>
            <a:ext cx="3521833" cy="2347888"/>
          </a:xfrm>
          <a:prstGeom prst="rect">
            <a:avLst/>
          </a:prstGeom>
        </p:spPr>
      </p:pic>
      <p:pic>
        <p:nvPicPr>
          <p:cNvPr id="6" name="Immagine 5" descr="Immagine che contiene edificio, finestra&#10;&#10;Descrizione generata con affidabilità molto elevata">
            <a:extLst>
              <a:ext uri="{FF2B5EF4-FFF2-40B4-BE49-F238E27FC236}">
                <a16:creationId xmlns:a16="http://schemas.microsoft.com/office/drawing/2014/main" id="{56FC2F42-CFCA-4F47-8479-69C16BBE04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" t="7700" r="5303" b="45766"/>
          <a:stretch/>
        </p:blipFill>
        <p:spPr>
          <a:xfrm>
            <a:off x="0" y="3272390"/>
            <a:ext cx="3627355" cy="32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25" y="0"/>
            <a:ext cx="8336826" cy="1521590"/>
          </a:xfrm>
        </p:spPr>
        <p:txBody>
          <a:bodyPr>
            <a:normAutofit/>
          </a:bodyPr>
          <a:lstStyle/>
          <a:p>
            <a:r>
              <a:rPr lang="it-IT" dirty="0"/>
              <a:t>5. </a:t>
            </a:r>
            <a:r>
              <a:rPr lang="it-IT" sz="4400" dirty="0">
                <a:solidFill>
                  <a:srgbClr val="C00000"/>
                </a:solidFill>
              </a:rPr>
              <a:t>il passaggio</a:t>
            </a:r>
            <a:br>
              <a:rPr lang="it-IT" dirty="0"/>
            </a:br>
            <a:r>
              <a:rPr lang="it-IT" dirty="0"/>
              <a:t> sulla sponda della Libertà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055" y="2312209"/>
            <a:ext cx="7597832" cy="4069695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il Mar Rosso: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"Così quel giorno il Signore salvò Israele dalla minaccia degli Egiziani"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(Es.14,30)</a:t>
            </a:r>
            <a:endParaRPr lang="it-IT" b="0" i="1" dirty="0">
              <a:solidFill>
                <a:srgbClr val="0070C0"/>
              </a:solidFill>
              <a:latin typeface="Century751 SeBd B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25" y="1561414"/>
            <a:ext cx="7714562" cy="48204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835"/>
            <a:ext cx="3814354" cy="23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</a:t>
            </a:r>
            <a:br>
              <a:rPr lang="it-IT" dirty="0"/>
            </a:br>
            <a:r>
              <a:rPr lang="it-IT" sz="4400" dirty="0">
                <a:solidFill>
                  <a:srgbClr val="002060"/>
                </a:solidFill>
              </a:rPr>
              <a:t>con grande difficoltà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2335551"/>
            <a:ext cx="7421187" cy="40463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Don Bosco con grande </a:t>
            </a: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difficoltà</a:t>
            </a:r>
            <a:r>
              <a:rPr lang="it-IT" dirty="0">
                <a:solidFill>
                  <a:srgbClr val="C00000"/>
                </a:solidFill>
              </a:rPr>
              <a:t>,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ma sempre con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amore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è riuscito a far attraversare il mar  Rosso a tanti giovani e a portarli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sulla sponda della libertà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," salvandoli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da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e salvandoli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per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".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Anch'egli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ha dovuto lottare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contro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tutto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e contro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tutti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ma la lunga notte della liberazione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è arrivata.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7" y="1507374"/>
            <a:ext cx="7375039" cy="49120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707"/>
            <a:ext cx="3871949" cy="25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6. </a:t>
            </a:r>
            <a:r>
              <a:rPr lang="it-IT" sz="4400" dirty="0">
                <a:solidFill>
                  <a:srgbClr val="C00000"/>
                </a:solidFill>
              </a:rPr>
              <a:t>la Marcia</a:t>
            </a:r>
            <a:r>
              <a:rPr lang="it-IT" dirty="0"/>
              <a:t> nel DESERTO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Il cammino educativo non ha mai uno svolgimento tranquillo: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è segnato in ogni momento dalla resistenza e dalla ribellione.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Accanto al bene e all'ubbidienza,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alla guida paterna,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sta anche la disubbidienza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("Non osservarono l'alleanza di Dio, rifiutando di seguire la sua legge").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25" y="1951222"/>
            <a:ext cx="7714562" cy="44135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2549"/>
            <a:ext cx="3814354" cy="23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6. </a:t>
            </a:r>
            <a:r>
              <a:rPr lang="it-IT" sz="4400" dirty="0">
                <a:solidFill>
                  <a:srgbClr val="C00000"/>
                </a:solidFill>
              </a:rPr>
              <a:t>la Marcia</a:t>
            </a:r>
            <a:r>
              <a:rPr lang="it-IT" dirty="0"/>
              <a:t> nel DESERTO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Il cammino educativo non ha mai uno svolgimento tranquillo: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Accanto alle indicazioni positive,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sta anche il castigo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("All'udirlo il Signore fu adirato: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la sua ira divampò come fuoco").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Tutto il cammino di Israele è ritmato </a:t>
            </a:r>
            <a:b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chemeClr val="accent1">
                    <a:lumMod val="75000"/>
                  </a:schemeClr>
                </a:solidFill>
                <a:latin typeface="Century751 No2 BT" pitchFamily="2" charset="0"/>
              </a:rPr>
              <a:t>da questa perenne conflittualità.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1314545"/>
            <a:ext cx="7351003" cy="50673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2549"/>
            <a:ext cx="3589472" cy="23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352424" y="0"/>
            <a:ext cx="7637646" cy="3136632"/>
          </a:xfrm>
        </p:spPr>
        <p:txBody>
          <a:bodyPr rtlCol="0">
            <a:normAutofit/>
          </a:bodyPr>
          <a:lstStyle/>
          <a:p>
            <a:pPr algn="l" rtl="0"/>
            <a:r>
              <a:rPr lang="it-IT" dirty="0">
                <a:latin typeface="Copperplate Gothic Bold" panose="020E0705020206020404" pitchFamily="34" charset="0"/>
              </a:rPr>
              <a:t>     La Pedagogia </a:t>
            </a:r>
            <a:br>
              <a:rPr lang="it-IT" dirty="0">
                <a:latin typeface="Copperplate Gothic Bold" panose="020E0705020206020404" pitchFamily="34" charset="0"/>
              </a:rPr>
            </a:br>
            <a:r>
              <a:rPr lang="it-IT" dirty="0">
                <a:latin typeface="Copperplate Gothic Bold" panose="020E0705020206020404" pitchFamily="34" charset="0"/>
              </a:rPr>
              <a:t>    di DON BOSCO</a:t>
            </a:r>
            <a:br>
              <a:rPr lang="it-IT" dirty="0">
                <a:latin typeface="Copperplate Gothic Bold" panose="020E0705020206020404" pitchFamily="34" charset="0"/>
              </a:rPr>
            </a:br>
            <a:r>
              <a:rPr lang="it-IT" dirty="0">
                <a:latin typeface="Copperplate Gothic Bold" panose="020E0705020206020404" pitchFamily="34" charset="0"/>
              </a:rPr>
              <a:t>  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opperplate Gothic Bold" panose="020E0705020206020404" pitchFamily="34" charset="0"/>
              </a:rPr>
              <a:t>una pedagogia </a:t>
            </a:r>
            <a:br>
              <a:rPr lang="it-IT" dirty="0">
                <a:solidFill>
                  <a:schemeClr val="accent6">
                    <a:lumMod val="50000"/>
                  </a:schemeClr>
                </a:solidFill>
                <a:latin typeface="Copperplate Gothic Bold" panose="020E0705020206020404" pitchFamily="34" charset="0"/>
              </a:rPr>
            </a:b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Copperplate Gothic Bold" panose="020E0705020206020404" pitchFamily="34" charset="0"/>
              </a:rPr>
              <a:t>  di liberazione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6A60210-13F5-4305-BC61-222AD6B13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1"/>
            <a:ext cx="4926330" cy="68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 trovò </a:t>
            </a:r>
            <a:br>
              <a:rPr lang="it-IT" dirty="0"/>
            </a:br>
            <a:r>
              <a:rPr lang="it-IT" dirty="0"/>
              <a:t>ostacoli </a:t>
            </a:r>
            <a:r>
              <a:rPr lang="it-IT" sz="4400" dirty="0">
                <a:solidFill>
                  <a:srgbClr val="002060"/>
                </a:solidFill>
              </a:rPr>
              <a:t>da per tutto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848" y="2179519"/>
            <a:ext cx="7375039" cy="448105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Don Bosco trovò </a:t>
            </a: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ostacoli</a:t>
            </a:r>
            <a:r>
              <a:rPr lang="it-IT" dirty="0">
                <a:solidFill>
                  <a:srgbClr val="C00000"/>
                </a:solidFill>
              </a:rPr>
              <a:t> dappertutto: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nel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Vescovo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di Torino,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a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Roma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tra i suoi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confratelli preti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nei vari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movimenti politici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anticlericali del tempo: tutto congiurò contro di lui.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Lo presero per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pazzo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cercarono di ucciderlo,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ma egli lottò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sempre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accanto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ai suoi giovani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8" y="1488507"/>
            <a:ext cx="7368028" cy="49120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" y="3779707"/>
            <a:ext cx="3868267" cy="2578845"/>
          </a:xfrm>
          <a:prstGeom prst="rect">
            <a:avLst/>
          </a:prstGeom>
        </p:spPr>
      </p:pic>
      <p:pic>
        <p:nvPicPr>
          <p:cNvPr id="3" name="Immagine 2" descr="Immagine che contiene edificio, inpiedi, facciata, uomo&#10;&#10;Descrizione generata con affidabilità elevata">
            <a:extLst>
              <a:ext uri="{FF2B5EF4-FFF2-40B4-BE49-F238E27FC236}">
                <a16:creationId xmlns:a16="http://schemas.microsoft.com/office/drawing/2014/main" id="{36DC976B-5910-48AC-A4B8-803F635C0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315"/>
            <a:ext cx="3980614" cy="2631211"/>
          </a:xfrm>
          <a:prstGeom prst="rect">
            <a:avLst/>
          </a:prstGeom>
        </p:spPr>
      </p:pic>
      <p:pic>
        <p:nvPicPr>
          <p:cNvPr id="6" name="Immagine 5" descr="Immagine che contiene esterni, acqua&#10;&#10;Descrizione generata con affidabilità elevata">
            <a:extLst>
              <a:ext uri="{FF2B5EF4-FFF2-40B4-BE49-F238E27FC236}">
                <a16:creationId xmlns:a16="http://schemas.microsoft.com/office/drawing/2014/main" id="{3F66D418-0E32-4DA0-B88E-E58249F4F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36" y="1493973"/>
            <a:ext cx="7375038" cy="49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873" y="0"/>
            <a:ext cx="8522678" cy="1521590"/>
          </a:xfrm>
        </p:spPr>
        <p:txBody>
          <a:bodyPr>
            <a:normAutofit/>
          </a:bodyPr>
          <a:lstStyle/>
          <a:p>
            <a:r>
              <a:rPr lang="it-IT" dirty="0"/>
              <a:t>7. </a:t>
            </a:r>
            <a:r>
              <a:rPr lang="it-IT" sz="4400" dirty="0">
                <a:solidFill>
                  <a:srgbClr val="C00000"/>
                </a:solidFill>
              </a:rPr>
              <a:t>il traguardo</a:t>
            </a:r>
            <a:r>
              <a:rPr lang="it-IT" dirty="0"/>
              <a:t> della Libertà: il Monte Sinai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055" y="2312209"/>
            <a:ext cx="7597832" cy="4069695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"Se accettate di ubbidirmi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e rispettate l'alleanza con me,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voi sarete la mia proprietà particolare" - 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"Tutto il popolo rispose: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"Noi ubbidiremo agli ordini del Signore"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(Es.19,5-8).</a:t>
            </a:r>
          </a:p>
          <a:p>
            <a:pPr>
              <a:lnSpc>
                <a:spcPts val="3200"/>
              </a:lnSpc>
            </a:pP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Dio non educa a casaccio, </a:t>
            </a:r>
            <a:b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</a:b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con interventi educativi saltuari;</a:t>
            </a:r>
            <a:endParaRPr lang="it-IT" b="0" dirty="0">
              <a:solidFill>
                <a:schemeClr val="accent1">
                  <a:lumMod val="50000"/>
                </a:schemeClr>
              </a:solidFill>
              <a:latin typeface="Century751 SeBd B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87" y="1521590"/>
            <a:ext cx="7504368" cy="50575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1834"/>
            <a:ext cx="3761509" cy="24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873" y="0"/>
            <a:ext cx="8522678" cy="1521590"/>
          </a:xfrm>
        </p:spPr>
        <p:txBody>
          <a:bodyPr>
            <a:normAutofit/>
          </a:bodyPr>
          <a:lstStyle/>
          <a:p>
            <a:r>
              <a:rPr lang="it-IT" dirty="0"/>
              <a:t>7. </a:t>
            </a:r>
            <a:r>
              <a:rPr lang="it-IT" sz="4400" dirty="0">
                <a:solidFill>
                  <a:srgbClr val="C00000"/>
                </a:solidFill>
              </a:rPr>
              <a:t>il traguardo</a:t>
            </a:r>
            <a:r>
              <a:rPr lang="it-IT" dirty="0"/>
              <a:t> della Libertà: il Monte Sinai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3" y="1800405"/>
            <a:ext cx="7660176" cy="5057595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l'azione educativa di Dio </a:t>
            </a:r>
            <a:b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</a:b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è sempre mirata, anche se </a:t>
            </a:r>
            <a:b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</a:b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non è sempre facile cogliere il senso. </a:t>
            </a:r>
          </a:p>
          <a:p>
            <a:pPr>
              <a:lnSpc>
                <a:spcPts val="3200"/>
              </a:lnSpc>
            </a:pP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Il fine dell’educazione è la maturità </a:t>
            </a:r>
            <a:b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</a:b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del singolo e dell'intero popolo. </a:t>
            </a:r>
          </a:p>
          <a:p>
            <a:pPr>
              <a:lnSpc>
                <a:spcPts val="3200"/>
              </a:lnSpc>
            </a:pP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Il modello di Dio educatore </a:t>
            </a:r>
            <a:b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</a:b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ci insegna anche a non scoraggiarci, a servirci degli insuccessi per un rilancio, con una pazienza nuova e una più coraggiosa proposta. </a:t>
            </a:r>
            <a:endParaRPr lang="it-IT" b="0" dirty="0">
              <a:solidFill>
                <a:schemeClr val="accent1">
                  <a:lumMod val="50000"/>
                </a:schemeClr>
              </a:solidFill>
              <a:latin typeface="Century751 SeBd B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3" y="1521590"/>
            <a:ext cx="7504368" cy="50575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1834"/>
            <a:ext cx="3761509" cy="24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873" y="0"/>
            <a:ext cx="8522678" cy="1521590"/>
          </a:xfrm>
        </p:spPr>
        <p:txBody>
          <a:bodyPr>
            <a:normAutofit/>
          </a:bodyPr>
          <a:lstStyle/>
          <a:p>
            <a:r>
              <a:rPr lang="it-IT" dirty="0"/>
              <a:t>7. </a:t>
            </a:r>
            <a:r>
              <a:rPr lang="it-IT" sz="4400" dirty="0">
                <a:solidFill>
                  <a:srgbClr val="C00000"/>
                </a:solidFill>
              </a:rPr>
              <a:t>il traguardo</a:t>
            </a:r>
            <a:r>
              <a:rPr lang="it-IT" dirty="0"/>
              <a:t> della Libertà: il Monte Sinai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3" y="2712027"/>
            <a:ext cx="7660176" cy="4145973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Solo così il progetto di Dio è liberante: </a:t>
            </a:r>
            <a:b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</a:br>
            <a:r>
              <a:rPr lang="it-IT" b="0" dirty="0">
                <a:solidFill>
                  <a:schemeClr val="accent1">
                    <a:lumMod val="50000"/>
                  </a:schemeClr>
                </a:solidFill>
                <a:latin typeface="Century751 No2 BT" pitchFamily="2" charset="0"/>
              </a:rPr>
              <a:t>è la scoperta della vera libertà.</a:t>
            </a:r>
            <a:endParaRPr lang="it-IT" b="0" dirty="0">
              <a:solidFill>
                <a:schemeClr val="accent1">
                  <a:lumMod val="50000"/>
                </a:schemeClr>
              </a:solidFill>
              <a:latin typeface="Century751 SeBd B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3" y="1521590"/>
            <a:ext cx="7504368" cy="50575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1834"/>
            <a:ext cx="3761509" cy="24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</a:t>
            </a:r>
            <a:r>
              <a:rPr lang="it-IT" sz="4400" dirty="0">
                <a:solidFill>
                  <a:srgbClr val="002060"/>
                </a:solidFill>
              </a:rPr>
              <a:t>così Educa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2335551"/>
            <a:ext cx="7421187" cy="40463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E' così che Don Bosco educa,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con un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progetto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ben preciso,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con un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fine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ben preciso: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il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Sistema preventivo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per fare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sz="3200" dirty="0">
                <a:solidFill>
                  <a:srgbClr val="C00000"/>
                </a:solidFill>
                <a:latin typeface="Chianti XBd BT" panose="020C0803030509020204" pitchFamily="34" charset="0"/>
              </a:rPr>
              <a:t>buoni cristiani e onesti cittadini</a:t>
            </a:r>
            <a:r>
              <a:rPr lang="it-IT" sz="32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Vi voglio felici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nel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Tempo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nell’eternità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it-IT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72" y="1717766"/>
            <a:ext cx="7375039" cy="48520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446"/>
            <a:ext cx="3871949" cy="25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</a:t>
            </a:r>
            <a:br>
              <a:rPr lang="it-IT" dirty="0"/>
            </a:br>
            <a:r>
              <a:rPr lang="it-IT" sz="4400" dirty="0">
                <a:solidFill>
                  <a:srgbClr val="002060"/>
                </a:solidFill>
              </a:rPr>
              <a:t>con grande difficoltà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2335551"/>
            <a:ext cx="7421187" cy="40463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Don Bosco con grande </a:t>
            </a: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difficoltà</a:t>
            </a:r>
            <a:r>
              <a:rPr lang="it-IT" dirty="0">
                <a:solidFill>
                  <a:srgbClr val="C00000"/>
                </a:solidFill>
              </a:rPr>
              <a:t>,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ma sempre con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amore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è riuscito a far attraversare il mar  Rosso a tanti giovani e a portarli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sulla sponda della libertà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," salvandoli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da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e salvandoli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per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". 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Anch'egli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ha dovuto lottare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contro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tutto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e contro 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Chianti XBd BT" panose="020C0803030509020204" pitchFamily="34" charset="0"/>
              </a:rPr>
              <a:t>tutti</a:t>
            </a: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ma la lunga notte della liberazione </a:t>
            </a:r>
            <a:br>
              <a:rPr lang="it-IT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è arrivata.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7" y="1507374"/>
            <a:ext cx="7375039" cy="49120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707"/>
            <a:ext cx="3871949" cy="25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interni, tavolo&#10;&#10;Descrizione generata con affidabilità elevata">
            <a:extLst>
              <a:ext uri="{FF2B5EF4-FFF2-40B4-BE49-F238E27FC236}">
                <a16:creationId xmlns:a16="http://schemas.microsoft.com/office/drawing/2014/main" id="{18DF90EF-B556-49A1-AC00-4237D3F38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734" y="2743198"/>
            <a:ext cx="1110740" cy="11014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843236F-7E3C-4A00-9FB0-956F0D393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60" b="96889" l="1530" r="96880">
                        <a14:foregroundMark x1="58856" y1="7475" x2="58856" y2="7475"/>
                        <a14:foregroundMark x1="54879" y1="10586" x2="58856" y2="3960"/>
                        <a14:foregroundMark x1="93545" y1="12768" x2="93545" y2="12768"/>
                        <a14:foregroundMark x1="92536" y1="11879" x2="87886" y2="19394"/>
                        <a14:foregroundMark x1="84215" y1="24242" x2="96880" y2="18949"/>
                        <a14:foregroundMark x1="86540" y1="47152" x2="90211" y2="47152"/>
                        <a14:foregroundMark x1="67207" y1="50222" x2="75222" y2="55071"/>
                        <a14:foregroundMark x1="4527" y1="56808" x2="10187" y2="61657"/>
                        <a14:foregroundMark x1="4191" y1="82384" x2="12511" y2="79717"/>
                        <a14:foregroundMark x1="22515" y1="96929" x2="29183" y2="95596"/>
                        <a14:foregroundMark x1="19180" y1="95152" x2="20190" y2="87232"/>
                        <a14:foregroundMark x1="1530" y1="87677" x2="5843" y2="87677"/>
                        <a14:foregroundMark x1="3854" y1="88121" x2="5843" y2="84566"/>
                        <a14:foregroundMark x1="4527" y1="81051" x2="8198" y2="80162"/>
                        <a14:foregroundMark x1="82869" y1="49778" x2="91557" y2="4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9919" y="228597"/>
            <a:ext cx="3322081" cy="25146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E8D5D6-CE02-40FC-8B34-5280D2098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50" y="1526871"/>
            <a:ext cx="2213133" cy="18931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1EFCAD0-A16C-4D07-8DB7-0E34932A5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0" y="228597"/>
            <a:ext cx="11750064" cy="19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095" y="288174"/>
            <a:ext cx="8336826" cy="1219200"/>
          </a:xfrm>
        </p:spPr>
        <p:txBody>
          <a:bodyPr/>
          <a:lstStyle/>
          <a:p>
            <a:r>
              <a:rPr lang="it-IT" dirty="0"/>
              <a:t>L’ESODO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" indent="-324000">
              <a:lnSpc>
                <a:spcPts val="2800"/>
              </a:lnSpc>
              <a:spcBef>
                <a:spcPts val="900"/>
              </a:spcBef>
            </a:pPr>
            <a:r>
              <a:rPr lang="it-IT" dirty="0">
                <a:latin typeface="Chianti XBd BT" panose="020C0803030509020204" pitchFamily="34" charset="0"/>
              </a:rPr>
              <a:t>L'ESODO</a:t>
            </a:r>
            <a:r>
              <a:rPr lang="it-IT" dirty="0"/>
              <a:t>, Liberazione difficile:  </a:t>
            </a:r>
            <a:br>
              <a:rPr lang="it-IT" dirty="0"/>
            </a:br>
            <a:r>
              <a:rPr lang="it-IT" dirty="0"/>
              <a:t>… ICONA della pedagogia di </a:t>
            </a:r>
            <a:r>
              <a:rPr lang="it-IT" dirty="0">
                <a:latin typeface="Chianti XBd BT" panose="020C0803030509020204" pitchFamily="34" charset="0"/>
              </a:rPr>
              <a:t>DON BOSCO</a:t>
            </a:r>
          </a:p>
          <a:p>
            <a:pPr marL="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In questo libro è narrata la </a:t>
            </a:r>
            <a:r>
              <a:rPr lang="it-IT" dirty="0">
                <a:latin typeface="Chianti XBd BT" panose="020C0803030509020204" pitchFamily="34" charset="0"/>
              </a:rPr>
              <a:t>liberazione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del popolo di Dio dalla schiavitù egiziana. </a:t>
            </a:r>
          </a:p>
          <a:p>
            <a:pPr marL="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E' un intreccio di tradizioni </a:t>
            </a:r>
            <a:br>
              <a:rPr lang="it-IT" dirty="0"/>
            </a:br>
            <a:r>
              <a:rPr lang="it-IT" dirty="0"/>
              <a:t>culturali, storiche, </a:t>
            </a:r>
            <a:br>
              <a:rPr lang="it-IT" dirty="0"/>
            </a:br>
            <a:r>
              <a:rPr lang="it-IT" dirty="0"/>
              <a:t>con uno </a:t>
            </a:r>
            <a:r>
              <a:rPr lang="it-IT" dirty="0">
                <a:latin typeface="Chianti XBd BT" panose="020C0803030509020204" pitchFamily="34" charset="0"/>
              </a:rPr>
              <a:t>spessore storico </a:t>
            </a:r>
            <a:r>
              <a:rPr lang="it-IT" dirty="0"/>
              <a:t>indiscutibile</a:t>
            </a:r>
          </a:p>
          <a:p>
            <a:pPr marL="324000">
              <a:lnSpc>
                <a:spcPts val="2800"/>
              </a:lnSpc>
              <a:spcBef>
                <a:spcPts val="900"/>
              </a:spcBef>
            </a:pPr>
            <a:r>
              <a:rPr lang="it-IT" dirty="0"/>
              <a:t>Quello che va subito notato </a:t>
            </a:r>
          </a:p>
          <a:p>
            <a:pPr marL="32400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it-IT" dirty="0"/>
              <a:t>è che si tratta prima di tutto di una </a:t>
            </a:r>
            <a:r>
              <a:rPr lang="it-IT" dirty="0">
                <a:latin typeface="Chianti XBd BT" panose="020C0803030509020204" pitchFamily="34" charset="0"/>
              </a:rPr>
              <a:t>irruzione di Dio </a:t>
            </a:r>
            <a:r>
              <a:rPr lang="it-IT" dirty="0"/>
              <a:t>nella storia dell'uomo: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b="8425"/>
          <a:stretch/>
        </p:blipFill>
        <p:spPr>
          <a:xfrm>
            <a:off x="4126032" y="1288473"/>
            <a:ext cx="7856765" cy="50934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7468"/>
          <a:stretch/>
        </p:blipFill>
        <p:spPr>
          <a:xfrm>
            <a:off x="0" y="3616036"/>
            <a:ext cx="3657600" cy="256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25" y="0"/>
            <a:ext cx="8336826" cy="166304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dirty="0"/>
              <a:t>1. È </a:t>
            </a:r>
            <a:r>
              <a:rPr lang="it-IT" dirty="0">
                <a:solidFill>
                  <a:srgbClr val="C00000"/>
                </a:solidFill>
              </a:rPr>
              <a:t>DIO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che prende l’iniziativa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"Ho visto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le disgrazie del mio popolo...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ho ascoltato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il suo lamento...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ho preso a cuore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la sua sofferenza.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Sono venuto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a liberarlo"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(Es.3,7-8)</a:t>
            </a: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"Egli lo trovò nel deserto, nella steppa piena di urla selvagge"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</a:t>
            </a:r>
            <a:r>
              <a:rPr lang="it-IT" sz="2400" b="0" i="1" dirty="0" err="1">
                <a:solidFill>
                  <a:srgbClr val="0070C0"/>
                </a:solidFill>
                <a:latin typeface="Century751 SeBd BT" pitchFamily="2" charset="0"/>
              </a:rPr>
              <a:t>Dt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. 32,10)</a:t>
            </a:r>
            <a:endParaRPr lang="it-IT" b="0" i="1" dirty="0">
              <a:solidFill>
                <a:srgbClr val="0070C0"/>
              </a:solidFill>
              <a:latin typeface="Century751 SeBd B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20" y="1283274"/>
            <a:ext cx="7500947" cy="52865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0" y="3429000"/>
            <a:ext cx="3357801" cy="25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</a:t>
            </a:r>
            <a:br>
              <a:rPr lang="it-IT" dirty="0"/>
            </a:br>
            <a:r>
              <a:rPr lang="it-IT" sz="4400" dirty="0">
                <a:solidFill>
                  <a:srgbClr val="002060"/>
                </a:solidFill>
              </a:rPr>
              <a:t>sente il loro grido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2109355"/>
            <a:ext cx="7421187" cy="427255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Don Bosco sente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il loro grido e il loro lamento: </a:t>
            </a:r>
          </a:p>
          <a:p>
            <a:r>
              <a:rPr lang="it-IT" dirty="0"/>
              <a:t>La </a:t>
            </a:r>
            <a:r>
              <a:rPr lang="it-IT" dirty="0">
                <a:latin typeface="Chianti XBd BT" panose="020C0803030509020204" pitchFamily="34" charset="0"/>
              </a:rPr>
              <a:t>rivoluzione industriale </a:t>
            </a:r>
            <a:br>
              <a:rPr lang="it-IT" dirty="0"/>
            </a:br>
            <a:r>
              <a:rPr lang="it-IT" dirty="0"/>
              <a:t>sradica le famiglie </a:t>
            </a:r>
            <a:br>
              <a:rPr lang="it-IT" dirty="0"/>
            </a:br>
            <a:r>
              <a:rPr lang="it-IT" dirty="0"/>
              <a:t>dal loro contesto socio-culturale. </a:t>
            </a:r>
          </a:p>
          <a:p>
            <a:r>
              <a:rPr lang="it-IT" dirty="0"/>
              <a:t>I </a:t>
            </a:r>
            <a:r>
              <a:rPr lang="it-IT" dirty="0">
                <a:latin typeface="Chianti XBd BT" panose="020C0803030509020204" pitchFamily="34" charset="0"/>
              </a:rPr>
              <a:t>giovani</a:t>
            </a:r>
            <a:r>
              <a:rPr lang="it-IT" dirty="0"/>
              <a:t> sono oppressi </a:t>
            </a:r>
            <a:br>
              <a:rPr lang="it-IT" dirty="0"/>
            </a:br>
            <a:r>
              <a:rPr lang="it-IT" dirty="0"/>
              <a:t>o da un lavoro disumano </a:t>
            </a:r>
            <a:br>
              <a:rPr lang="it-IT" dirty="0"/>
            </a:br>
            <a:r>
              <a:rPr lang="it-IT" dirty="0"/>
              <a:t>o </a:t>
            </a:r>
            <a:r>
              <a:rPr lang="it-IT" dirty="0">
                <a:latin typeface="Chianti XBd BT" panose="020C0803030509020204" pitchFamily="34" charset="0"/>
              </a:rPr>
              <a:t>abbandonati</a:t>
            </a:r>
            <a:r>
              <a:rPr lang="it-IT" dirty="0"/>
              <a:t>,</a:t>
            </a:r>
          </a:p>
          <a:p>
            <a:pPr lvl="1"/>
            <a:r>
              <a:rPr lang="it-IT" dirty="0">
                <a:latin typeface="Chianti XBd BT" panose="020C0803030509020204" pitchFamily="34" charset="0"/>
              </a:rPr>
              <a:t>vagano</a:t>
            </a:r>
            <a:r>
              <a:rPr lang="it-IT" dirty="0"/>
              <a:t> per le strade come ombre spettrali.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94" y="1379892"/>
            <a:ext cx="7197796" cy="52865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3" y="3429000"/>
            <a:ext cx="3306674" cy="25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</a:t>
            </a:r>
            <a:br>
              <a:rPr lang="it-IT" dirty="0"/>
            </a:br>
            <a:r>
              <a:rPr lang="it-IT" sz="4400" dirty="0">
                <a:solidFill>
                  <a:srgbClr val="002060"/>
                </a:solidFill>
              </a:rPr>
              <a:t>sente il loro grido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346" y="2109355"/>
            <a:ext cx="7296495" cy="4272550"/>
          </a:xfrm>
        </p:spPr>
        <p:txBody>
          <a:bodyPr>
            <a:normAutofit/>
          </a:bodyPr>
          <a:lstStyle/>
          <a:p>
            <a:r>
              <a:rPr lang="it-IT" dirty="0"/>
              <a:t>Le sue prime </a:t>
            </a:r>
            <a:r>
              <a:rPr lang="it-IT" dirty="0">
                <a:latin typeface="Chianti XBd BT" panose="020C0803030509020204" pitchFamily="34" charset="0"/>
              </a:rPr>
              <a:t>impressioni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sono sconvolgenti. </a:t>
            </a:r>
          </a:p>
          <a:p>
            <a:r>
              <a:rPr lang="it-IT" dirty="0"/>
              <a:t>Le periferie delle città sono cinture di </a:t>
            </a:r>
            <a:r>
              <a:rPr lang="it-IT" dirty="0">
                <a:latin typeface="Chianti XBd BT" panose="020C0803030509020204" pitchFamily="34" charset="0"/>
              </a:rPr>
              <a:t>miseria</a:t>
            </a:r>
            <a:r>
              <a:rPr lang="it-IT" dirty="0"/>
              <a:t> e di </a:t>
            </a:r>
            <a:r>
              <a:rPr lang="it-IT" dirty="0">
                <a:latin typeface="Chianti XBd BT" panose="020C0803030509020204" pitchFamily="34" charset="0"/>
              </a:rPr>
              <a:t>desolazione</a:t>
            </a:r>
            <a:r>
              <a:rPr lang="it-IT" dirty="0"/>
              <a:t>. </a:t>
            </a:r>
          </a:p>
          <a:p>
            <a:r>
              <a:rPr lang="it-IT" dirty="0">
                <a:latin typeface="Chianti XBd BT" panose="020C0803030509020204" pitchFamily="34" charset="0"/>
              </a:rPr>
              <a:t>Adolescenti</a:t>
            </a:r>
            <a:r>
              <a:rPr lang="it-IT" dirty="0"/>
              <a:t> vagabondano per le strade, disoccupati, </a:t>
            </a:r>
            <a:r>
              <a:rPr lang="it-IT" dirty="0">
                <a:latin typeface="Chianti XBd BT" panose="020C0803030509020204" pitchFamily="34" charset="0"/>
              </a:rPr>
              <a:t>intristiti</a:t>
            </a:r>
            <a:r>
              <a:rPr lang="it-IT" dirty="0"/>
              <a:t>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dandosi alla delinquenza più o meno spicciola per sbarcare il lunario,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ma </a:t>
            </a:r>
            <a:r>
              <a:rPr lang="it-IT" dirty="0">
                <a:latin typeface="Chianti XBd BT" panose="020C0803030509020204" pitchFamily="34" charset="0"/>
              </a:rPr>
              <a:t>pronti</a:t>
            </a:r>
            <a:r>
              <a:rPr lang="it-IT" dirty="0"/>
              <a:t> al  </a:t>
            </a:r>
            <a:r>
              <a:rPr lang="it-IT" dirty="0">
                <a:latin typeface="Chianti XBd BT" panose="020C0803030509020204" pitchFamily="34" charset="0"/>
              </a:rPr>
              <a:t>peggio</a:t>
            </a:r>
            <a:r>
              <a:rPr lang="it-IT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90" y="1507374"/>
            <a:ext cx="7197796" cy="51539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3" y="3514066"/>
            <a:ext cx="3306674" cy="236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CD8F-B6EA-4F2B-8B0B-33217C41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25" y="0"/>
            <a:ext cx="8336826" cy="166304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dirty="0"/>
              <a:t>2. Di un non POPOLO</a:t>
            </a:r>
            <a:br>
              <a:rPr lang="it-IT" dirty="0"/>
            </a:br>
            <a:r>
              <a:rPr lang="it-IT" dirty="0"/>
              <a:t>fa’ un POPOLO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86EAD-CB82-4B53-B9F9-A676D63A8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899" y="2192482"/>
            <a:ext cx="6963987" cy="4189423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"Sono venuto a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liberarlo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dalla schiavitù ...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e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lo condurrò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in una terra fertile"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(Es. 3,8).</a:t>
            </a:r>
            <a:endParaRPr lang="it-IT" b="0" i="1" dirty="0">
              <a:solidFill>
                <a:srgbClr val="0070C0"/>
              </a:solidFill>
              <a:latin typeface="Century751 SeBd BT" pitchFamily="2" charset="0"/>
            </a:endParaRPr>
          </a:p>
          <a:p>
            <a:pPr>
              <a:lnSpc>
                <a:spcPts val="3200"/>
              </a:lnSpc>
            </a:pP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"Si prese cura di loro, </a:t>
            </a: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li istruì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,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C00000"/>
                </a:solidFill>
                <a:latin typeface="Century751 No2 BT" pitchFamily="2" charset="0"/>
              </a:rPr>
              <a:t>li protesse </a:t>
            </a: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come fossero </a:t>
            </a:r>
            <a:b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</a:br>
            <a:r>
              <a:rPr lang="it-IT" b="0" i="1" dirty="0">
                <a:solidFill>
                  <a:srgbClr val="0070C0"/>
                </a:solidFill>
                <a:latin typeface="Century751 No2 BT" pitchFamily="2" charset="0"/>
              </a:rPr>
              <a:t>la pupilla del suo occhio" 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(</a:t>
            </a:r>
            <a:r>
              <a:rPr lang="it-IT" sz="2400" b="0" i="1" dirty="0" err="1">
                <a:solidFill>
                  <a:srgbClr val="0070C0"/>
                </a:solidFill>
                <a:latin typeface="Century751 SeBd BT" pitchFamily="2" charset="0"/>
              </a:rPr>
              <a:t>Dt</a:t>
            </a:r>
            <a:r>
              <a:rPr lang="it-IT" sz="2400" b="0" i="1" dirty="0">
                <a:solidFill>
                  <a:srgbClr val="0070C0"/>
                </a:solidFill>
                <a:latin typeface="Century751 SeBd BT" pitchFamily="2" charset="0"/>
              </a:rPr>
              <a:t>. 32,10).</a:t>
            </a:r>
            <a:endParaRPr lang="it-IT" b="0" i="1" dirty="0">
              <a:solidFill>
                <a:srgbClr val="0070C0"/>
              </a:solidFill>
              <a:latin typeface="Century751 SeBd BT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FC443D-0D26-48E8-BC17-66A44CCB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90"/>
          <a:stretch/>
        </p:blipFill>
        <p:spPr>
          <a:xfrm>
            <a:off x="6096000" y="1388384"/>
            <a:ext cx="5075284" cy="52865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1F8B49-1928-4DBB-8877-AA4991008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5"/>
          <a:stretch/>
        </p:blipFill>
        <p:spPr>
          <a:xfrm>
            <a:off x="0" y="3438761"/>
            <a:ext cx="3221182" cy="32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70000"/>
              </a:lnSpc>
            </a:pPr>
            <a:r>
              <a:rPr lang="it-IT" dirty="0"/>
              <a:t>Don Bosco </a:t>
            </a:r>
            <a:br>
              <a:rPr lang="it-IT" dirty="0"/>
            </a:br>
            <a:r>
              <a:rPr lang="it-IT" sz="4400" dirty="0">
                <a:solidFill>
                  <a:srgbClr val="002060"/>
                </a:solidFill>
              </a:rPr>
              <a:t>si</a:t>
            </a:r>
            <a:r>
              <a:rPr lang="it-IT" dirty="0"/>
              <a:t> </a:t>
            </a:r>
            <a:r>
              <a:rPr lang="it-IT" sz="4400" dirty="0">
                <a:solidFill>
                  <a:srgbClr val="002060"/>
                </a:solidFill>
              </a:rPr>
              <a:t>sente inviato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2109355"/>
            <a:ext cx="7421187" cy="427255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Don Bosco si sente </a:t>
            </a:r>
            <a:r>
              <a:rPr lang="it-IT" dirty="0">
                <a:solidFill>
                  <a:srgbClr val="C00000"/>
                </a:solidFill>
                <a:latin typeface="Chianti XBd BT" panose="020C0803030509020204" pitchFamily="34" charset="0"/>
              </a:rPr>
              <a:t>inviato</a:t>
            </a:r>
            <a:r>
              <a:rPr lang="it-IT" dirty="0">
                <a:solidFill>
                  <a:srgbClr val="C00000"/>
                </a:solidFill>
              </a:rPr>
              <a:t> ai giovani:</a:t>
            </a:r>
          </a:p>
          <a:p>
            <a:r>
              <a:rPr lang="it-IT" dirty="0"/>
              <a:t>va a </a:t>
            </a:r>
            <a:r>
              <a:rPr lang="it-IT" dirty="0">
                <a:latin typeface="Chianti XBd BT" panose="020C0803030509020204" pitchFamily="34" charset="0"/>
              </a:rPr>
              <a:t>cercarli</a:t>
            </a:r>
            <a:r>
              <a:rPr lang="it-IT" dirty="0"/>
              <a:t> dove sono,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li </a:t>
            </a:r>
            <a:r>
              <a:rPr lang="it-IT" dirty="0">
                <a:latin typeface="Chianti XBd BT" panose="020C0803030509020204" pitchFamily="34" charset="0"/>
              </a:rPr>
              <a:t>raccoglie</a:t>
            </a:r>
            <a:r>
              <a:rPr lang="it-IT" dirty="0"/>
              <a:t> di volta in volta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in </a:t>
            </a:r>
            <a:r>
              <a:rPr lang="it-IT" dirty="0">
                <a:latin typeface="Chianti XBd BT" panose="020C0803030509020204" pitchFamily="34" charset="0"/>
              </a:rPr>
              <a:t>posti diversi</a:t>
            </a:r>
            <a:r>
              <a:rPr lang="it-IT" dirty="0"/>
              <a:t>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perché ovunque va con questi giovani </a:t>
            </a:r>
            <a:r>
              <a:rPr lang="it-IT" dirty="0">
                <a:latin typeface="Chianti XBd BT" panose="020C0803030509020204" pitchFamily="34" charset="0"/>
              </a:rPr>
              <a:t>viene cacciato</a:t>
            </a:r>
            <a:r>
              <a:rPr lang="it-IT" dirty="0"/>
              <a:t>. </a:t>
            </a:r>
          </a:p>
          <a:p>
            <a:r>
              <a:rPr lang="it-IT" dirty="0"/>
              <a:t>Ma non si dà per vinto: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vuol troppo </a:t>
            </a:r>
            <a:r>
              <a:rPr lang="it-IT" dirty="0">
                <a:latin typeface="Chianti XBd BT" panose="020C0803030509020204" pitchFamily="34" charset="0"/>
              </a:rPr>
              <a:t>bene</a:t>
            </a:r>
            <a:r>
              <a:rPr lang="it-IT" dirty="0"/>
              <a:t> ai suoi </a:t>
            </a:r>
            <a:r>
              <a:rPr lang="it-IT" dirty="0">
                <a:latin typeface="Chianti XBd BT" panose="020C0803030509020204" pitchFamily="34" charset="0"/>
              </a:rPr>
              <a:t>ragazzi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per lasciarli a se stessi.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97" y="1387183"/>
            <a:ext cx="7421189" cy="52865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3" y="3457934"/>
            <a:ext cx="3306674" cy="2480005"/>
          </a:xfrm>
          <a:prstGeom prst="rect">
            <a:avLst/>
          </a:prstGeom>
        </p:spPr>
      </p:pic>
      <p:pic>
        <p:nvPicPr>
          <p:cNvPr id="3" name="Immagine 2" descr="Immagine che contiene persona, uomo, edificio, esterni&#10;&#10;Descrizione generata con affidabilità elevata">
            <a:extLst>
              <a:ext uri="{FF2B5EF4-FFF2-40B4-BE49-F238E27FC236}">
                <a16:creationId xmlns:a16="http://schemas.microsoft.com/office/drawing/2014/main" id="{D54C53CF-FB01-40E9-BADE-0AAADB479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98" y="1575604"/>
            <a:ext cx="7377274" cy="49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083E407-6F30-4BDC-9D25-7FA9DB3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it-IT" dirty="0"/>
              <a:t>Don Bosco </a:t>
            </a:r>
            <a:br>
              <a:rPr lang="it-IT" dirty="0"/>
            </a:br>
            <a:r>
              <a:rPr lang="it-IT" sz="4400" dirty="0">
                <a:solidFill>
                  <a:srgbClr val="002060"/>
                </a:solidFill>
              </a:rPr>
              <a:t>si</a:t>
            </a:r>
            <a:r>
              <a:rPr lang="it-IT" sz="4400" dirty="0"/>
              <a:t> </a:t>
            </a:r>
            <a:r>
              <a:rPr lang="it-IT" sz="4400" dirty="0">
                <a:solidFill>
                  <a:srgbClr val="002060"/>
                </a:solidFill>
              </a:rPr>
              <a:t>sente inviato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9BF1D8D-6DA4-4F47-93F0-4E9C0D7F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699" y="2109355"/>
            <a:ext cx="7421187" cy="4272550"/>
          </a:xfrm>
        </p:spPr>
        <p:txBody>
          <a:bodyPr>
            <a:normAutofit/>
          </a:bodyPr>
          <a:lstStyle/>
          <a:p>
            <a:r>
              <a:rPr lang="it-IT" dirty="0"/>
              <a:t>Assume l'atteggiamento </a:t>
            </a:r>
            <a:br>
              <a:rPr lang="it-IT" dirty="0"/>
            </a:br>
            <a:r>
              <a:rPr lang="it-IT" dirty="0"/>
              <a:t>del Buon Samaritano: </a:t>
            </a:r>
          </a:p>
          <a:p>
            <a:r>
              <a:rPr lang="it-IT" dirty="0"/>
              <a:t>fa la scelta </a:t>
            </a:r>
            <a:r>
              <a:rPr lang="it-IT" dirty="0">
                <a:latin typeface="Chianti XBd BT" panose="020C0803030509020204" pitchFamily="34" charset="0"/>
              </a:rPr>
              <a:t>dell'intervento urgente </a:t>
            </a:r>
            <a:br>
              <a:rPr lang="it-IT" dirty="0"/>
            </a:br>
            <a:r>
              <a:rPr lang="it-IT" dirty="0"/>
              <a:t>per salvare il salvabile, </a:t>
            </a:r>
          </a:p>
          <a:p>
            <a:pPr indent="0">
              <a:spcBef>
                <a:spcPts val="0"/>
              </a:spcBef>
              <a:buNone/>
            </a:pPr>
            <a:r>
              <a:rPr lang="it-IT" dirty="0"/>
              <a:t>senza troppo discutere. </a:t>
            </a:r>
          </a:p>
          <a:p>
            <a:r>
              <a:rPr lang="it-IT" dirty="0"/>
              <a:t>Intanto i ragazzi </a:t>
            </a:r>
            <a:r>
              <a:rPr lang="it-IT" dirty="0">
                <a:latin typeface="Chianti XBd BT" panose="020C0803030509020204" pitchFamily="34" charset="0"/>
              </a:rPr>
              <a:t>aumentano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nasce </a:t>
            </a:r>
            <a:r>
              <a:rPr lang="it-IT" dirty="0">
                <a:latin typeface="Chianti XBd BT" panose="020C0803030509020204" pitchFamily="34" charset="0"/>
              </a:rPr>
              <a:t>l'oratorio</a:t>
            </a:r>
            <a:r>
              <a:rPr lang="it-IT" dirty="0"/>
              <a:t>, una comunità.</a:t>
            </a:r>
          </a:p>
          <a:p>
            <a:r>
              <a:rPr lang="it-IT" dirty="0"/>
              <a:t>L'educazione di Don  Bosco </a:t>
            </a:r>
            <a:r>
              <a:rPr lang="it-IT" dirty="0">
                <a:latin typeface="Chianti XBd BT" panose="020C0803030509020204" pitchFamily="34" charset="0"/>
              </a:rPr>
              <a:t>è</a:t>
            </a:r>
            <a:r>
              <a:rPr lang="it-IT" dirty="0"/>
              <a:t> </a:t>
            </a:r>
            <a:r>
              <a:rPr lang="it-IT" dirty="0">
                <a:latin typeface="Chianti XBd BT" panose="020C0803030509020204" pitchFamily="34" charset="0"/>
              </a:rPr>
              <a:t>personalissima</a:t>
            </a:r>
            <a:r>
              <a:rPr lang="it-IT" dirty="0"/>
              <a:t> e </a:t>
            </a:r>
            <a:r>
              <a:rPr lang="it-IT" dirty="0">
                <a:latin typeface="Chianti XBd BT" panose="020C0803030509020204" pitchFamily="34" charset="0"/>
              </a:rPr>
              <a:t>comunitaria</a:t>
            </a:r>
            <a:r>
              <a:rPr lang="it-IT" dirty="0"/>
              <a:t>  </a:t>
            </a:r>
            <a:br>
              <a:rPr lang="it-IT" dirty="0"/>
            </a:br>
            <a:r>
              <a:rPr lang="it-IT" dirty="0"/>
              <a:t>allo stesso tempo.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7CA7C1-2D0E-4A25-BF59-1D262E4E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94" y="1548533"/>
            <a:ext cx="7197796" cy="46444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5E606A-05B8-46AE-8EB7-BD73B36BD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3" y="3767934"/>
            <a:ext cx="3306674" cy="1860004"/>
          </a:xfrm>
          <a:prstGeom prst="rect">
            <a:avLst/>
          </a:prstGeom>
        </p:spPr>
      </p:pic>
      <p:pic>
        <p:nvPicPr>
          <p:cNvPr id="3" name="Immagine 2" descr="Immagine che contiene esterni, persona, uomo&#10;&#10;Descrizione generata con affidabilità molto elevata">
            <a:extLst>
              <a:ext uri="{FF2B5EF4-FFF2-40B4-BE49-F238E27FC236}">
                <a16:creationId xmlns:a16="http://schemas.microsoft.com/office/drawing/2014/main" id="{F81E74F7-8C7D-437C-8FF2-C2FEB5A69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37" y="3767935"/>
            <a:ext cx="3390578" cy="24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/>
    </p:bldLst>
  </p:timing>
</p:sld>
</file>

<file path=ppt/theme/theme1.xml><?xml version="1.0" encoding="utf-8"?>
<a:theme xmlns:a="http://schemas.openxmlformats.org/drawingml/2006/main" name="Conchiglie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334_TF02895255.potx" id="{C7634548-6A39-4958-B025-EB4FD1FC2B8F}" vid="{CC899F21-B194-464A-9696-978171E84668}"/>
    </a:ext>
  </a:extLst>
</a:theme>
</file>

<file path=ppt/theme/theme2.xml><?xml version="1.0" encoding="utf-8"?>
<a:theme xmlns:a="http://schemas.openxmlformats.org/drawingml/2006/main" name="1_Conchiglie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334_TF02895255.potx" id="{C7634548-6A39-4958-B025-EB4FD1FC2B8F}" vid="{CC899F21-B194-464A-9696-978171E84668}"/>
    </a:ext>
  </a:extLst>
</a:theme>
</file>

<file path=ppt/theme/theme3.xml><?xml version="1.0" encoding="utf-8"?>
<a:theme xmlns:a="http://schemas.openxmlformats.org/drawingml/2006/main" name="Tema di Offic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728</TotalTime>
  <Words>1354</Words>
  <Application>Microsoft Office PowerPoint</Application>
  <PresentationFormat>Widescreen</PresentationFormat>
  <Paragraphs>120</Paragraphs>
  <Slides>26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7" baseType="lpstr">
      <vt:lpstr>Arial</vt:lpstr>
      <vt:lpstr>Century751 No2 BT</vt:lpstr>
      <vt:lpstr>Century751 SeBd BT</vt:lpstr>
      <vt:lpstr>Chianti Win95BT</vt:lpstr>
      <vt:lpstr>Chianti XBd BT</vt:lpstr>
      <vt:lpstr>Chianti XBd OSF BT</vt:lpstr>
      <vt:lpstr>Copperplate Gothic Bold</vt:lpstr>
      <vt:lpstr>Corbel</vt:lpstr>
      <vt:lpstr>Wingdings</vt:lpstr>
      <vt:lpstr>Conchiglie 16x9</vt:lpstr>
      <vt:lpstr>1_Conchiglie 16x9</vt:lpstr>
      <vt:lpstr>* Presenza * Ascolto</vt:lpstr>
      <vt:lpstr>     La Pedagogia      di DON BOSCO    una pedagogia    di liberazione</vt:lpstr>
      <vt:lpstr>L’ESODO</vt:lpstr>
      <vt:lpstr>1. È DIO  che prende l’iniziativa</vt:lpstr>
      <vt:lpstr>Don Bosco  sente il loro grido</vt:lpstr>
      <vt:lpstr>Don Bosco  sente il loro grido</vt:lpstr>
      <vt:lpstr>2. Di un non POPOLO fa’ un POPOLO</vt:lpstr>
      <vt:lpstr>Don Bosco  si sente inviato</vt:lpstr>
      <vt:lpstr>Don Bosco  si sente inviato</vt:lpstr>
      <vt:lpstr>3. LOTTA PER LA LIBERTÀ insieme al popolo</vt:lpstr>
      <vt:lpstr>3. LOTTA PER LA LIBERTÀ insieme al popolo</vt:lpstr>
      <vt:lpstr>ecco l’attegiamento di Don Bosco </vt:lpstr>
      <vt:lpstr>ecco l’attegiamento di Don Bosco </vt:lpstr>
      <vt:lpstr>4. il rito pasquale: Il memoriale della libertà:</vt:lpstr>
      <vt:lpstr>Don Bosco fonda  tutta la sua pedagogia</vt:lpstr>
      <vt:lpstr>5. il passaggio  sulla sponda della Libertà</vt:lpstr>
      <vt:lpstr>Don Bosco  con grande difficoltà</vt:lpstr>
      <vt:lpstr>6. la Marcia nel DESERTO</vt:lpstr>
      <vt:lpstr>6. la Marcia nel DESERTO</vt:lpstr>
      <vt:lpstr>Don Bosco  trovò  ostacoli da per tutto</vt:lpstr>
      <vt:lpstr>7. il traguardo della Libertà: il Monte Sinai</vt:lpstr>
      <vt:lpstr>7. il traguardo della Libertà: il Monte Sinai</vt:lpstr>
      <vt:lpstr>7. il traguardo della Libertà: il Monte Sinai</vt:lpstr>
      <vt:lpstr>Don Bosco così Educa</vt:lpstr>
      <vt:lpstr>Don Bosco  con grande difficoltà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titolo</dc:title>
  <dc:creator>pasquale granata</dc:creator>
  <cp:lastModifiedBy>pasquale granata</cp:lastModifiedBy>
  <cp:revision>52</cp:revision>
  <dcterms:created xsi:type="dcterms:W3CDTF">2018-03-19T09:34:40Z</dcterms:created>
  <dcterms:modified xsi:type="dcterms:W3CDTF">2022-02-21T08:05:08Z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